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anva Sans Bold Italics" panose="020B0604020202020204" charset="0"/>
      <p:regular r:id="rId18"/>
    </p:embeddedFont>
    <p:embeddedFont>
      <p:font typeface="Futura" panose="020B0604020202020204" charset="0"/>
      <p:regular r:id="rId19"/>
    </p:embeddedFont>
    <p:embeddedFont>
      <p:font typeface="Futura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0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28E8F-5993-4EC9-BD15-54DC46BA2A6A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CC97A-A3A8-4D65-8565-0812DE6BA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72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CC97A-A3A8-4D65-8565-0812DE6BAC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8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svg"/><Relationship Id="rId7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jpeg"/><Relationship Id="rId5" Type="http://schemas.openxmlformats.org/officeDocument/2006/relationships/image" Target="../media/image9.svg"/><Relationship Id="rId10" Type="http://schemas.openxmlformats.org/officeDocument/2006/relationships/image" Target="../media/image4.jpe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0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jpeg"/><Relationship Id="rId5" Type="http://schemas.openxmlformats.org/officeDocument/2006/relationships/image" Target="../media/image22.png"/><Relationship Id="rId10" Type="http://schemas.openxmlformats.org/officeDocument/2006/relationships/image" Target="../media/image25.jpeg"/><Relationship Id="rId4" Type="http://schemas.openxmlformats.org/officeDocument/2006/relationships/image" Target="../media/image21.sv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4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321440"/>
            <a:ext cx="18779519" cy="10919470"/>
          </a:xfrm>
          <a:custGeom>
            <a:avLst/>
            <a:gdLst/>
            <a:ahLst/>
            <a:cxnLst/>
            <a:rect l="l" t="t" r="r" b="b"/>
            <a:pathLst>
              <a:path w="18779519" h="10919470">
                <a:moveTo>
                  <a:pt x="0" y="0"/>
                </a:moveTo>
                <a:lnTo>
                  <a:pt x="18779518" y="0"/>
                </a:lnTo>
                <a:lnTo>
                  <a:pt x="18779518" y="10919469"/>
                </a:lnTo>
                <a:lnTo>
                  <a:pt x="0" y="1091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																																																																																																																																													</a:t>
            </a:r>
            <a:r>
              <a:rPr lang="en-US" sz="4400" b="1" dirty="0"/>
              <a:t>YOUR NAME : ABDUL REHMAN</a:t>
            </a:r>
          </a:p>
          <a:p>
            <a:r>
              <a:rPr lang="en-US" sz="4400" b="1" dirty="0"/>
              <a:t>       COHORT: 7</a:t>
            </a:r>
          </a:p>
          <a:p>
            <a:r>
              <a:rPr lang="en-US" sz="4400" b="1" dirty="0"/>
              <a:t>	TRAINER: MUHAMMAD RAEES AZAM																																																																							</a:t>
            </a:r>
            <a:r>
              <a:rPr lang="en-US" sz="7200" b="1" dirty="0">
                <a:solidFill>
                  <a:schemeClr val="bg1"/>
                </a:solidFill>
              </a:rPr>
              <a:t>PROJECT NAME:</a:t>
            </a:r>
          </a:p>
          <a:p>
            <a:r>
              <a:rPr lang="en-US" sz="7200" b="1" dirty="0">
                <a:solidFill>
                  <a:schemeClr val="bg1"/>
                </a:solidFill>
              </a:rPr>
              <a:t>     AI COMPLAINT </a:t>
            </a:r>
          </a:p>
          <a:p>
            <a:r>
              <a:rPr lang="en-US" sz="7200" b="1" dirty="0">
                <a:solidFill>
                  <a:schemeClr val="bg1"/>
                </a:solidFill>
              </a:rPr>
              <a:t>     WRITER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87429" y="1873558"/>
            <a:ext cx="6537265" cy="6539827"/>
            <a:chOff x="0" y="0"/>
            <a:chExt cx="8716353" cy="87197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16391" cy="8719820"/>
            </a:xfrm>
            <a:custGeom>
              <a:avLst/>
              <a:gdLst/>
              <a:ahLst/>
              <a:cxnLst/>
              <a:rect l="l" t="t" r="r" b="b"/>
              <a:pathLst>
                <a:path w="8716391" h="8719820">
                  <a:moveTo>
                    <a:pt x="4358132" y="0"/>
                  </a:moveTo>
                  <a:cubicBezTo>
                    <a:pt x="1951228" y="0"/>
                    <a:pt x="0" y="1951990"/>
                    <a:pt x="0" y="4359910"/>
                  </a:cubicBezTo>
                  <a:cubicBezTo>
                    <a:pt x="0" y="6767830"/>
                    <a:pt x="1951228" y="8719820"/>
                    <a:pt x="4358132" y="8719820"/>
                  </a:cubicBezTo>
                  <a:cubicBezTo>
                    <a:pt x="6765036" y="8719820"/>
                    <a:pt x="8716391" y="6767830"/>
                    <a:pt x="8716391" y="4359910"/>
                  </a:cubicBezTo>
                  <a:cubicBezTo>
                    <a:pt x="8716391" y="1951989"/>
                    <a:pt x="6765036" y="0"/>
                    <a:pt x="4358132" y="0"/>
                  </a:cubicBezTo>
                  <a:close/>
                </a:path>
              </a:pathLst>
            </a:custGeom>
            <a:blipFill>
              <a:blip r:embed="rId4"/>
              <a:stretch>
                <a:fillRect l="-78442" r="-7841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62916" y="139646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6640" y="3719522"/>
            <a:ext cx="829016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endParaRPr lang="en-US" sz="44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183334"/>
            <a:ext cx="4107761" cy="96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1"/>
              </a:lnSpc>
            </a:pPr>
            <a:endParaRPr lang="en-US" sz="66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2A5517-CE7C-4521-A548-0FBD70D83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430" y="1873558"/>
            <a:ext cx="6537294" cy="6539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2552701"/>
            <a:ext cx="17386297" cy="6386550"/>
          </a:xfrm>
          <a:custGeom>
            <a:avLst/>
            <a:gdLst/>
            <a:ahLst/>
            <a:cxnLst/>
            <a:rect l="l" t="t" r="r" b="b"/>
            <a:pathLst>
              <a:path w="17386297" h="5726401">
                <a:moveTo>
                  <a:pt x="0" y="0"/>
                </a:moveTo>
                <a:lnTo>
                  <a:pt x="17386297" y="0"/>
                </a:lnTo>
                <a:lnTo>
                  <a:pt x="17386297" y="5726402"/>
                </a:lnTo>
                <a:lnTo>
                  <a:pt x="0" y="572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012244" y="3467101"/>
            <a:ext cx="4513755" cy="4658782"/>
            <a:chOff x="0" y="0"/>
            <a:chExt cx="5445646" cy="54657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45633" cy="5465699"/>
            </a:xfrm>
            <a:custGeom>
              <a:avLst/>
              <a:gdLst/>
              <a:ahLst/>
              <a:cxnLst/>
              <a:rect l="l" t="t" r="r" b="b"/>
              <a:pathLst>
                <a:path w="5445633" h="5465699">
                  <a:moveTo>
                    <a:pt x="2724277" y="0"/>
                  </a:moveTo>
                  <a:cubicBezTo>
                    <a:pt x="1219708" y="0"/>
                    <a:pt x="0" y="1223518"/>
                    <a:pt x="0" y="2732786"/>
                  </a:cubicBezTo>
                  <a:cubicBezTo>
                    <a:pt x="0" y="4236974"/>
                    <a:pt x="1211199" y="5457317"/>
                    <a:pt x="2708783" y="5465699"/>
                  </a:cubicBezTo>
                  <a:lnTo>
                    <a:pt x="2739898" y="5465699"/>
                  </a:lnTo>
                  <a:cubicBezTo>
                    <a:pt x="4192651" y="5457571"/>
                    <a:pt x="5376037" y="4308856"/>
                    <a:pt x="5445633" y="2867152"/>
                  </a:cubicBezTo>
                  <a:lnTo>
                    <a:pt x="5445633" y="2867152"/>
                  </a:lnTo>
                  <a:lnTo>
                    <a:pt x="5445633" y="2598293"/>
                  </a:lnTo>
                  <a:lnTo>
                    <a:pt x="5445633" y="2598293"/>
                  </a:lnTo>
                  <a:cubicBezTo>
                    <a:pt x="5375783" y="1151509"/>
                    <a:pt x="4184015" y="0"/>
                    <a:pt x="2724277" y="0"/>
                  </a:cubicBezTo>
                  <a:close/>
                </a:path>
              </a:pathLst>
            </a:custGeom>
            <a:blipFill>
              <a:blip r:embed="rId4"/>
              <a:stretch>
                <a:fillRect l="-78837" r="-7872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51787" y="86554"/>
            <a:ext cx="5295900" cy="1228725"/>
          </a:xfrm>
          <a:custGeom>
            <a:avLst/>
            <a:gdLst/>
            <a:ahLst/>
            <a:cxnLst/>
            <a:rect l="l" t="t" r="r" b="b"/>
            <a:pathLst>
              <a:path w="5295900" h="1228725">
                <a:moveTo>
                  <a:pt x="0" y="0"/>
                </a:moveTo>
                <a:lnTo>
                  <a:pt x="5295900" y="0"/>
                </a:lnTo>
                <a:lnTo>
                  <a:pt x="5295900" y="1228725"/>
                </a:lnTo>
                <a:lnTo>
                  <a:pt x="0" y="1228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04800" y="2781300"/>
            <a:ext cx="12707445" cy="5890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800" b="1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Introduction</a:t>
            </a:r>
          </a:p>
          <a:p>
            <a:pPr algn="l">
              <a:lnSpc>
                <a:spcPts val="4200"/>
              </a:lnSpc>
            </a:pPr>
            <a:endParaRPr lang="en-US" sz="4800" b="1" dirty="0">
              <a:solidFill>
                <a:schemeClr val="bg1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  <a:p>
            <a:pPr>
              <a:lnSpc>
                <a:spcPts val="4200"/>
              </a:lnSpc>
            </a:pPr>
            <a:r>
              <a:rPr lang="en-US" sz="3600" b="1" dirty="0">
                <a:solidFill>
                  <a:schemeClr val="bg1"/>
                </a:solidFill>
              </a:rPr>
              <a:t>Generative AI</a:t>
            </a:r>
          </a:p>
          <a:p>
            <a:pPr>
              <a:lnSpc>
                <a:spcPts val="4200"/>
              </a:lnSpc>
            </a:pPr>
            <a:r>
              <a:rPr lang="en-US" sz="3200">
                <a:solidFill>
                  <a:schemeClr val="bg1"/>
                </a:solidFill>
              </a:rPr>
              <a:t>In </a:t>
            </a:r>
            <a:r>
              <a:rPr lang="en-US" sz="3200" dirty="0">
                <a:solidFill>
                  <a:schemeClr val="bg1"/>
                </a:solidFill>
              </a:rPr>
              <a:t>the "Generative AI" course, I gained hands-on experience with AI techniques used in real-world applications across industries. The course spanned 3 months and included both theoretical learning and practical projects. I learned Python programming from basics to advanced, explored machine learning, natural language processing, GANs, VAEs, </a:t>
            </a:r>
            <a:r>
              <a:rPr lang="en-US" sz="3200" dirty="0" err="1">
                <a:solidFill>
                  <a:schemeClr val="bg1"/>
                </a:solidFill>
              </a:rPr>
              <a:t>ChatGPT</a:t>
            </a:r>
            <a:r>
              <a:rPr lang="en-US" sz="3200" dirty="0">
                <a:solidFill>
                  <a:schemeClr val="bg1"/>
                </a:solidFill>
              </a:rPr>
              <a:t>, prompt engineering, and transformers. The course also covered ethical AI practices and showcased how This journey equipped me with both technical and ethical perspectives to develop AI-driven solutions.</a:t>
            </a:r>
            <a:endParaRPr lang="en-US" sz="3000" b="1" dirty="0">
              <a:solidFill>
                <a:schemeClr val="bg1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653396"/>
            <a:ext cx="4198972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Course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63817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2</a:t>
            </a:r>
          </a:p>
        </p:txBody>
      </p:sp>
      <p:pic>
        <p:nvPicPr>
          <p:cNvPr id="4098" name="Picture 2" descr="AI for Customer Complaint Management">
            <a:extLst>
              <a:ext uri="{FF2B5EF4-FFF2-40B4-BE49-F238E27FC236}">
                <a16:creationId xmlns:a16="http://schemas.microsoft.com/office/drawing/2014/main" id="{802DC0D1-3169-49F0-A011-231D06F6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3467100"/>
            <a:ext cx="4216394" cy="46587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197" y="3212849"/>
            <a:ext cx="5210966" cy="5726763"/>
          </a:xfrm>
          <a:custGeom>
            <a:avLst/>
            <a:gdLst/>
            <a:ahLst/>
            <a:cxnLst/>
            <a:rect l="l" t="t" r="r" b="b"/>
            <a:pathLst>
              <a:path w="5210966" h="5726763">
                <a:moveTo>
                  <a:pt x="0" y="0"/>
                </a:moveTo>
                <a:lnTo>
                  <a:pt x="5210965" y="0"/>
                </a:lnTo>
                <a:lnTo>
                  <a:pt x="5210965" y="5726764"/>
                </a:lnTo>
                <a:lnTo>
                  <a:pt x="0" y="5726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																																																								   </a:t>
            </a:r>
            <a:r>
              <a:rPr lang="en-US" sz="4800" b="1" dirty="0">
                <a:solidFill>
                  <a:schemeClr val="bg1"/>
                </a:solidFill>
              </a:rPr>
              <a:t>CHAT BOTS</a:t>
            </a:r>
          </a:p>
        </p:txBody>
      </p:sp>
      <p:sp>
        <p:nvSpPr>
          <p:cNvPr id="3" name="Freeform 3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38512" y="3212849"/>
            <a:ext cx="5210966" cy="5677343"/>
          </a:xfrm>
          <a:custGeom>
            <a:avLst/>
            <a:gdLst/>
            <a:ahLst/>
            <a:cxnLst/>
            <a:rect l="l" t="t" r="r" b="b"/>
            <a:pathLst>
              <a:path w="5210966" h="5726763">
                <a:moveTo>
                  <a:pt x="0" y="0"/>
                </a:moveTo>
                <a:lnTo>
                  <a:pt x="5210966" y="0"/>
                </a:lnTo>
                <a:lnTo>
                  <a:pt x="5210966" y="5726764"/>
                </a:lnTo>
                <a:lnTo>
                  <a:pt x="0" y="5726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																																																									  </a:t>
            </a:r>
            <a:r>
              <a:rPr lang="en-US" sz="4800" b="1" dirty="0">
                <a:solidFill>
                  <a:schemeClr val="bg1"/>
                </a:solidFill>
              </a:rPr>
              <a:t>LLM</a:t>
            </a:r>
          </a:p>
        </p:txBody>
      </p:sp>
      <p:sp>
        <p:nvSpPr>
          <p:cNvPr id="5" name="Freeform 5"/>
          <p:cNvSpPr/>
          <p:nvPr/>
        </p:nvSpPr>
        <p:spPr>
          <a:xfrm>
            <a:off x="12111828" y="3212849"/>
            <a:ext cx="5210966" cy="5726763"/>
          </a:xfrm>
          <a:custGeom>
            <a:avLst/>
            <a:gdLst/>
            <a:ahLst/>
            <a:cxnLst/>
            <a:rect l="l" t="t" r="r" b="b"/>
            <a:pathLst>
              <a:path w="5210966" h="5726763">
                <a:moveTo>
                  <a:pt x="0" y="0"/>
                </a:moveTo>
                <a:lnTo>
                  <a:pt x="5210966" y="0"/>
                </a:lnTo>
                <a:lnTo>
                  <a:pt x="5210966" y="5726764"/>
                </a:lnTo>
                <a:lnTo>
                  <a:pt x="0" y="5726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																																																													       </a:t>
            </a:r>
            <a:r>
              <a:rPr lang="en-US" sz="4800" b="1" dirty="0">
                <a:solidFill>
                  <a:schemeClr val="bg1"/>
                </a:solidFill>
              </a:rPr>
              <a:t>STREAMLIT</a:t>
            </a:r>
          </a:p>
        </p:txBody>
      </p:sp>
      <p:sp>
        <p:nvSpPr>
          <p:cNvPr id="6" name="Freeform 6"/>
          <p:cNvSpPr/>
          <p:nvPr/>
        </p:nvSpPr>
        <p:spPr>
          <a:xfrm>
            <a:off x="13274030" y="107737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2395776" y="3888968"/>
            <a:ext cx="941080" cy="771687"/>
            <a:chOff x="0" y="0"/>
            <a:chExt cx="941083" cy="7716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070" cy="771652"/>
            </a:xfrm>
            <a:custGeom>
              <a:avLst/>
              <a:gdLst/>
              <a:ahLst/>
              <a:cxnLst/>
              <a:rect l="l" t="t" r="r" b="b"/>
              <a:pathLst>
                <a:path w="941070" h="771652">
                  <a:moveTo>
                    <a:pt x="0" y="771652"/>
                  </a:moveTo>
                  <a:lnTo>
                    <a:pt x="941070" y="771652"/>
                  </a:lnTo>
                  <a:lnTo>
                    <a:pt x="9410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692486" y="4245493"/>
            <a:ext cx="903037" cy="771687"/>
            <a:chOff x="0" y="0"/>
            <a:chExt cx="903034" cy="771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3097" cy="771652"/>
            </a:xfrm>
            <a:custGeom>
              <a:avLst/>
              <a:gdLst/>
              <a:ahLst/>
              <a:cxnLst/>
              <a:rect l="l" t="t" r="r" b="b"/>
              <a:pathLst>
                <a:path w="903097" h="771652">
                  <a:moveTo>
                    <a:pt x="0" y="771652"/>
                  </a:moveTo>
                  <a:lnTo>
                    <a:pt x="903097" y="771652"/>
                  </a:lnTo>
                  <a:lnTo>
                    <a:pt x="9030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346907" y="4245493"/>
            <a:ext cx="740816" cy="771687"/>
            <a:chOff x="0" y="0"/>
            <a:chExt cx="740816" cy="771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0791" cy="771652"/>
            </a:xfrm>
            <a:custGeom>
              <a:avLst/>
              <a:gdLst/>
              <a:ahLst/>
              <a:cxnLst/>
              <a:rect l="l" t="t" r="r" b="b"/>
              <a:pathLst>
                <a:path w="740791" h="771652">
                  <a:moveTo>
                    <a:pt x="0" y="771652"/>
                  </a:moveTo>
                  <a:lnTo>
                    <a:pt x="740791" y="771652"/>
                  </a:lnTo>
                  <a:lnTo>
                    <a:pt x="7407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653396"/>
            <a:ext cx="3385195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Skills Learned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3817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9559" y="5727011"/>
            <a:ext cx="3449603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4"/>
              </a:lnSpc>
            </a:pPr>
            <a:endParaRPr lang="en-US" sz="30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350001" y="6212034"/>
            <a:ext cx="79781" cy="50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8"/>
              </a:lnSpc>
            </a:pPr>
            <a:r>
              <a:rPr lang="en-US" sz="19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3316" y="6212034"/>
            <a:ext cx="79781" cy="57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8"/>
              </a:lnSpc>
            </a:pPr>
            <a:r>
              <a:rPr lang="en-US" sz="19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02350" y="5688911"/>
            <a:ext cx="1458097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endParaRPr lang="en-US" sz="30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00170" y="6716859"/>
            <a:ext cx="2183473" cy="38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endParaRPr lang="en-US" sz="1999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992500" y="6498153"/>
            <a:ext cx="3449603" cy="38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endParaRPr lang="en-US" sz="1999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pic>
        <p:nvPicPr>
          <p:cNvPr id="1026" name="Picture 2" descr="The best AI chatbots in 2025 | Zapier">
            <a:extLst>
              <a:ext uri="{FF2B5EF4-FFF2-40B4-BE49-F238E27FC236}">
                <a16:creationId xmlns:a16="http://schemas.microsoft.com/office/drawing/2014/main" id="{5C7BAFDF-4C9C-4D29-81A3-1863E6A1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171" y="3874086"/>
            <a:ext cx="2183472" cy="21076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rge Language Models (LLM) ｜Corpy&amp;Co ...">
            <a:extLst>
              <a:ext uri="{FF2B5EF4-FFF2-40B4-BE49-F238E27FC236}">
                <a16:creationId xmlns:a16="http://schemas.microsoft.com/office/drawing/2014/main" id="{3CC48031-488D-4A25-9E41-6A5CF4EA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771900"/>
            <a:ext cx="2324681" cy="2285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reamlit app to identify Indian Food ...">
            <a:extLst>
              <a:ext uri="{FF2B5EF4-FFF2-40B4-BE49-F238E27FC236}">
                <a16:creationId xmlns:a16="http://schemas.microsoft.com/office/drawing/2014/main" id="{D553E58E-F55E-433F-951F-33F9780D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186" y="3806605"/>
            <a:ext cx="2295576" cy="2401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79775" y="3212849"/>
            <a:ext cx="5728440" cy="5711371"/>
          </a:xfrm>
          <a:custGeom>
            <a:avLst/>
            <a:gdLst/>
            <a:ahLst/>
            <a:cxnLst/>
            <a:rect l="l" t="t" r="r" b="b"/>
            <a:pathLst>
              <a:path w="5728440" h="5711371">
                <a:moveTo>
                  <a:pt x="0" y="0"/>
                </a:moveTo>
                <a:lnTo>
                  <a:pt x="5728440" y="0"/>
                </a:lnTo>
                <a:lnTo>
                  <a:pt x="5728440" y="5711371"/>
                </a:lnTo>
                <a:lnTo>
                  <a:pt x="0" y="571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802498" y="5620845"/>
            <a:ext cx="948719" cy="910761"/>
            <a:chOff x="0" y="0"/>
            <a:chExt cx="948715" cy="910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8690" cy="910717"/>
            </a:xfrm>
            <a:custGeom>
              <a:avLst/>
              <a:gdLst/>
              <a:ahLst/>
              <a:cxnLst/>
              <a:rect l="l" t="t" r="r" b="b"/>
              <a:pathLst>
                <a:path w="948690" h="910717">
                  <a:moveTo>
                    <a:pt x="0" y="910717"/>
                  </a:moveTo>
                  <a:lnTo>
                    <a:pt x="948690" y="910717"/>
                  </a:lnTo>
                  <a:lnTo>
                    <a:pt x="9486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644109" y="3811343"/>
            <a:ext cx="999782" cy="812549"/>
            <a:chOff x="0" y="0"/>
            <a:chExt cx="999782" cy="812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9744" cy="812546"/>
            </a:xfrm>
            <a:custGeom>
              <a:avLst/>
              <a:gdLst/>
              <a:ahLst/>
              <a:cxnLst/>
              <a:rect l="l" t="t" r="r" b="b"/>
              <a:pathLst>
                <a:path w="999744" h="812546">
                  <a:moveTo>
                    <a:pt x="0" y="812546"/>
                  </a:moveTo>
                  <a:lnTo>
                    <a:pt x="999744" y="812546"/>
                  </a:lnTo>
                  <a:lnTo>
                    <a:pt x="999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786079" y="8136112"/>
            <a:ext cx="857774" cy="910761"/>
            <a:chOff x="0" y="0"/>
            <a:chExt cx="857771" cy="9107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758" cy="910717"/>
            </a:xfrm>
            <a:custGeom>
              <a:avLst/>
              <a:gdLst/>
              <a:ahLst/>
              <a:cxnLst/>
              <a:rect l="l" t="t" r="r" b="b"/>
              <a:pathLst>
                <a:path w="857758" h="910717">
                  <a:moveTo>
                    <a:pt x="0" y="910717"/>
                  </a:moveTo>
                  <a:lnTo>
                    <a:pt x="857758" y="910717"/>
                  </a:lnTo>
                  <a:lnTo>
                    <a:pt x="8577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555767" y="5620845"/>
            <a:ext cx="910761" cy="910761"/>
            <a:chOff x="0" y="0"/>
            <a:chExt cx="910768" cy="9107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0717" cy="910717"/>
            </a:xfrm>
            <a:custGeom>
              <a:avLst/>
              <a:gdLst/>
              <a:ahLst/>
              <a:cxnLst/>
              <a:rect l="l" t="t" r="r" b="b"/>
              <a:pathLst>
                <a:path w="910717" h="910717">
                  <a:moveTo>
                    <a:pt x="0" y="910717"/>
                  </a:moveTo>
                  <a:lnTo>
                    <a:pt x="910717" y="910717"/>
                  </a:lnTo>
                  <a:lnTo>
                    <a:pt x="9107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653396"/>
            <a:ext cx="3272809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About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48373" y="2556796"/>
            <a:ext cx="232433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Project Title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84687" y="3037237"/>
            <a:ext cx="103718" cy="45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0413" y="5735622"/>
            <a:ext cx="260569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4"/>
              </a:lnSpc>
            </a:pPr>
            <a:r>
              <a:rPr lang="en-US" sz="30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 it Does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29521" y="6334201"/>
            <a:ext cx="103718" cy="53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55261" y="2537746"/>
            <a:ext cx="39675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30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Why you Choose 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39437" y="3043333"/>
            <a:ext cx="99736" cy="4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9"/>
              </a:lnSpc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8104" y="6545866"/>
            <a:ext cx="103718" cy="62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4800" y="6381826"/>
            <a:ext cx="5924912" cy="3174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This project help user write professional complaint letters using AI. The user enters some detail like issue type and description. The AI automatically generate a well-Written complaint letter. User can copy or download the letter to send to the concerned department.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76929" y="3008660"/>
            <a:ext cx="3080871" cy="40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AI Complaint Writer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08188" y="6688741"/>
            <a:ext cx="6290480" cy="3174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The biggest challenge was generating clear and professional language from short user inputs. Making the app simple and user-friendly took multiple UI design attempts. Some time the AI gave long and unrelated answers, so I had to fine-tune the prompts carefully.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08188" y="3090196"/>
            <a:ext cx="6085902" cy="2636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Many people face problem but don’t know how to write a good complaint. Writing in formal English is difficult for many user, especially students or the general public. I want to solve this real-world problem using AI and make the process easier.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68973" y="461810"/>
            <a:ext cx="419014" cy="91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id="25" name="Freeform 25"/>
          <p:cNvSpPr/>
          <p:nvPr/>
        </p:nvSpPr>
        <p:spPr>
          <a:xfrm>
            <a:off x="13083940" y="-23965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169665" y="6281645"/>
            <a:ext cx="3967553" cy="41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3"/>
              </a:lnSpc>
            </a:pPr>
            <a:r>
              <a:rPr lang="en-US" sz="2199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Any Challenge Faced?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C59E11-CBBF-4677-928C-8B4B8A8AB7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73" y="3212849"/>
            <a:ext cx="1895595" cy="1930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Free Website Terms of Use Template + ...">
            <a:extLst>
              <a:ext uri="{FF2B5EF4-FFF2-40B4-BE49-F238E27FC236}">
                <a16:creationId xmlns:a16="http://schemas.microsoft.com/office/drawing/2014/main" id="{4B91E74D-3E40-4D77-8AE3-203ACBC8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75" y="5143500"/>
            <a:ext cx="1990220" cy="1934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Complaint Letter Royalty-Free Images ...">
            <a:extLst>
              <a:ext uri="{FF2B5EF4-FFF2-40B4-BE49-F238E27FC236}">
                <a16:creationId xmlns:a16="http://schemas.microsoft.com/office/drawing/2014/main" id="{64A2743E-3B3E-4594-B8F6-4AC80E269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567" y="5143500"/>
            <a:ext cx="1889199" cy="1930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4" name="Picture 6" descr="Vector Art at Vecteezy">
            <a:extLst>
              <a:ext uri="{FF2B5EF4-FFF2-40B4-BE49-F238E27FC236}">
                <a16:creationId xmlns:a16="http://schemas.microsoft.com/office/drawing/2014/main" id="{409782D0-3B54-4E58-B8AE-A72AA832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83" y="7000407"/>
            <a:ext cx="1895595" cy="19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6363" y="311563"/>
            <a:ext cx="9543810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27024" y="3316573"/>
            <a:ext cx="8339440" cy="5597414"/>
            <a:chOff x="0" y="0"/>
            <a:chExt cx="8101012" cy="55974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01076" cy="5597398"/>
            </a:xfrm>
            <a:custGeom>
              <a:avLst/>
              <a:gdLst/>
              <a:ahLst/>
              <a:cxnLst/>
              <a:rect l="l" t="t" r="r" b="b"/>
              <a:pathLst>
                <a:path w="8101076" h="5597398">
                  <a:moveTo>
                    <a:pt x="0" y="0"/>
                  </a:moveTo>
                  <a:lnTo>
                    <a:pt x="8101076" y="0"/>
                  </a:lnTo>
                  <a:lnTo>
                    <a:pt x="8101076" y="5597398"/>
                  </a:lnTo>
                  <a:lnTo>
                    <a:pt x="0" y="5597398"/>
                  </a:lnTo>
                  <a:close/>
                </a:path>
              </a:pathLst>
            </a:custGeom>
            <a:solidFill>
              <a:srgbClr val="37298F"/>
            </a:solidFill>
          </p:spPr>
          <p:txBody>
            <a:bodyPr/>
            <a:lstStyle/>
            <a:p>
              <a:r>
                <a:rPr lang="en-US" dirty="0">
                  <a:solidFill>
                    <a:schemeClr val="bg1"/>
                  </a:solidFill>
                </a:rPr>
                <a:t>						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    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466467" y="3276352"/>
            <a:ext cx="3778546" cy="5599747"/>
          </a:xfrm>
          <a:custGeom>
            <a:avLst/>
            <a:gdLst/>
            <a:ahLst/>
            <a:cxnLst/>
            <a:rect l="l" t="t" r="r" b="b"/>
            <a:pathLst>
              <a:path w="3670516" h="5599747">
                <a:moveTo>
                  <a:pt x="0" y="0"/>
                </a:moveTo>
                <a:lnTo>
                  <a:pt x="3670515" y="0"/>
                </a:lnTo>
                <a:lnTo>
                  <a:pt x="3670515" y="5599748"/>
                </a:lnTo>
                <a:lnTo>
                  <a:pt x="0" y="5599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876" r="-145832" b="-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08850" y="3276351"/>
            <a:ext cx="3778546" cy="5599747"/>
          </a:xfrm>
          <a:custGeom>
            <a:avLst/>
            <a:gdLst/>
            <a:ahLst/>
            <a:cxnLst/>
            <a:rect l="l" t="t" r="r" b="b"/>
            <a:pathLst>
              <a:path w="3670516" h="5599747">
                <a:moveTo>
                  <a:pt x="0" y="0"/>
                </a:moveTo>
                <a:lnTo>
                  <a:pt x="3670516" y="0"/>
                </a:lnTo>
                <a:lnTo>
                  <a:pt x="3670516" y="5599748"/>
                </a:lnTo>
                <a:lnTo>
                  <a:pt x="0" y="5599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876" r="-145832" b="-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47048" y="0"/>
            <a:ext cx="5157608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4258" y="653396"/>
            <a:ext cx="6451236" cy="561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Project Demo/Screenshot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54372" y="653396"/>
            <a:ext cx="329332" cy="561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0273" y="3276353"/>
            <a:ext cx="8339506" cy="563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Key Points: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1. </a:t>
            </a:r>
            <a:r>
              <a:rPr lang="en-US" sz="3200" dirty="0">
                <a:solidFill>
                  <a:schemeClr val="bg1"/>
                </a:solidFill>
              </a:rPr>
              <a:t>This project automatically generates formal</a:t>
            </a:r>
          </a:p>
          <a:p>
            <a:pPr>
              <a:lnSpc>
                <a:spcPts val="4200"/>
              </a:lnSpc>
            </a:pPr>
            <a:r>
              <a:rPr lang="en-US" sz="3200" dirty="0">
                <a:solidFill>
                  <a:schemeClr val="bg1"/>
                </a:solidFill>
              </a:rPr>
              <a:t>      complaint letters using AI.</a:t>
            </a:r>
            <a:endParaRPr lang="en-US" sz="3000" dirty="0">
              <a:solidFill>
                <a:schemeClr val="bg1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2. </a:t>
            </a:r>
            <a:r>
              <a:rPr lang="en-US" sz="3200" dirty="0">
                <a:solidFill>
                  <a:schemeClr val="bg1"/>
                </a:solidFill>
              </a:rPr>
              <a:t>Users enter basic details like name, address,</a:t>
            </a:r>
          </a:p>
          <a:p>
            <a:pPr>
              <a:lnSpc>
                <a:spcPts val="4200"/>
              </a:lnSpc>
            </a:pPr>
            <a:r>
              <a:rPr lang="en-US" sz="3200" dirty="0">
                <a:solidFill>
                  <a:schemeClr val="bg1"/>
                </a:solidFill>
              </a:rPr>
              <a:t>      and complaint text.</a:t>
            </a:r>
            <a:endParaRPr lang="en-US" sz="3000" dirty="0">
              <a:solidFill>
                <a:schemeClr val="bg1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3. </a:t>
            </a:r>
            <a:r>
              <a:rPr lang="en-US" sz="3200" dirty="0">
                <a:solidFill>
                  <a:schemeClr val="bg1"/>
                </a:solidFill>
              </a:rPr>
              <a:t>The system supports both English and Urdu</a:t>
            </a:r>
          </a:p>
          <a:p>
            <a:pPr>
              <a:lnSpc>
                <a:spcPts val="4200"/>
              </a:lnSpc>
            </a:pPr>
            <a:r>
              <a:rPr lang="en-US" sz="3200" dirty="0">
                <a:solidFill>
                  <a:schemeClr val="bg1"/>
                </a:solidFill>
              </a:rPr>
              <a:t>      complaint letters.</a:t>
            </a:r>
            <a:endParaRPr lang="en-US" sz="3000" dirty="0">
              <a:solidFill>
                <a:schemeClr val="bg1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  <a:p>
            <a:pPr>
              <a:lnSpc>
                <a:spcPts val="2938"/>
              </a:lnSpc>
            </a:pPr>
            <a:r>
              <a:rPr lang="en-US" sz="4000" dirty="0">
                <a:solidFill>
                  <a:schemeClr val="bg1"/>
                </a:solidFill>
                <a:latin typeface="Futura"/>
                <a:ea typeface="Futura"/>
                <a:cs typeface="Futura"/>
                <a:sym typeface="Futura"/>
              </a:rPr>
              <a:t>4.</a:t>
            </a:r>
            <a:r>
              <a:rPr lang="en-US" sz="3200" dirty="0">
                <a:solidFill>
                  <a:schemeClr val="bg1"/>
                </a:solidFill>
              </a:rPr>
              <a:t> The generated letters are saved as text files   </a:t>
            </a:r>
          </a:p>
          <a:p>
            <a:pPr>
              <a:lnSpc>
                <a:spcPts val="2938"/>
              </a:lnSpc>
            </a:pPr>
            <a:r>
              <a:rPr lang="en-US" sz="3200" dirty="0">
                <a:solidFill>
                  <a:schemeClr val="bg1"/>
                </a:solidFill>
              </a:rPr>
              <a:t>      for download or printing.</a:t>
            </a:r>
            <a:r>
              <a:rPr lang="en-US" sz="3200" dirty="0">
                <a:solidFill>
                  <a:schemeClr val="bg1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  <a:p>
            <a:pPr>
              <a:lnSpc>
                <a:spcPts val="2938"/>
              </a:lnSpc>
            </a:pPr>
            <a:endParaRPr lang="en-US" sz="3200" dirty="0">
              <a:solidFill>
                <a:schemeClr val="bg1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2938"/>
              </a:lnSpc>
            </a:pPr>
            <a:r>
              <a:rPr lang="en-US" sz="4000" dirty="0">
                <a:solidFill>
                  <a:schemeClr val="bg1"/>
                </a:solidFill>
                <a:latin typeface="Futura"/>
                <a:ea typeface="Futura"/>
                <a:cs typeface="Futura"/>
                <a:sym typeface="Futura"/>
              </a:rPr>
              <a:t>5</a:t>
            </a:r>
            <a:r>
              <a:rPr lang="en-US" sz="3000" dirty="0">
                <a:solidFill>
                  <a:schemeClr val="bg1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  <a:r>
              <a:rPr lang="en-US" sz="3200" dirty="0">
                <a:solidFill>
                  <a:schemeClr val="bg1"/>
                </a:solidFill>
              </a:rPr>
              <a:t> It helps users write professional complaints </a:t>
            </a:r>
          </a:p>
          <a:p>
            <a:pPr>
              <a:lnSpc>
                <a:spcPts val="2938"/>
              </a:lnSpc>
            </a:pPr>
            <a:r>
              <a:rPr lang="en-US" sz="3200" dirty="0">
                <a:solidFill>
                  <a:schemeClr val="bg1"/>
                </a:solidFill>
              </a:rPr>
              <a:t>      easily without manual formatting.</a:t>
            </a:r>
            <a:endParaRPr lang="en-US" sz="3000" dirty="0">
              <a:solidFill>
                <a:schemeClr val="bg1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pic>
        <p:nvPicPr>
          <p:cNvPr id="14" name="03.08.2025_16.17.04_REC">
            <a:hlinkClick r:id="" action="ppaction://media"/>
            <a:extLst>
              <a:ext uri="{FF2B5EF4-FFF2-40B4-BE49-F238E27FC236}">
                <a16:creationId xmlns:a16="http://schemas.microsoft.com/office/drawing/2014/main" id="{3F42D000-29DE-4BBE-AE41-E3484771F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29778" y="3086100"/>
            <a:ext cx="8929621" cy="60960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6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79566" y="2832373"/>
            <a:ext cx="5117935" cy="6404555"/>
            <a:chOff x="0" y="0"/>
            <a:chExt cx="5117935" cy="5599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227527" y="2832373"/>
            <a:ext cx="5117935" cy="6404482"/>
            <a:chOff x="0" y="0"/>
            <a:chExt cx="5117935" cy="5599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3115639" y="107737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53396"/>
            <a:ext cx="4080053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Impact/Outcome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63817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8773" y="3183636"/>
            <a:ext cx="277746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 did you achieve?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16848" y="3183636"/>
            <a:ext cx="4017940" cy="130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How did the project help you grow?</a:t>
            </a:r>
          </a:p>
          <a:p>
            <a:pPr algn="ctr">
              <a:lnSpc>
                <a:spcPts val="3219"/>
              </a:lnSpc>
            </a:pPr>
            <a:endParaRPr lang="en-US" sz="22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00249" y="4578401"/>
            <a:ext cx="2321985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endParaRPr lang="en-US" sz="2299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5EF110-2B80-43AC-87C4-B21CE02828B5}"/>
              </a:ext>
            </a:extLst>
          </p:cNvPr>
          <p:cNvSpPr/>
          <p:nvPr/>
        </p:nvSpPr>
        <p:spPr>
          <a:xfrm>
            <a:off x="2779566" y="4404836"/>
            <a:ext cx="51179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 created an AI Complaint Writer that makes formal letters in English and Urdu.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It takes user inputs like name, address, and complaint text.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Users can select the language of the complaint.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It formats the letter automatically.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6B707D-F21E-4274-A29A-E8D31E7ED0A2}"/>
              </a:ext>
            </a:extLst>
          </p:cNvPr>
          <p:cNvSpPr/>
          <p:nvPr/>
        </p:nvSpPr>
        <p:spPr>
          <a:xfrm>
            <a:off x="11227526" y="4127838"/>
            <a:ext cx="51179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This project helped me understand how Generative AI works.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 learned how to turn user input into a proper complaint letter.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It improved my skills in Python and using AI tools.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 also improved my thinking and problem-solving skills.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78247" y="2576360"/>
            <a:ext cx="5205421" cy="5919940"/>
            <a:chOff x="0" y="0"/>
            <a:chExt cx="5117935" cy="5599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956288" y="2576360"/>
            <a:ext cx="5117935" cy="5919872"/>
            <a:chOff x="0" y="0"/>
            <a:chExt cx="5117935" cy="55997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879981" y="2576360"/>
            <a:ext cx="5117935" cy="5919804"/>
            <a:chOff x="0" y="0"/>
            <a:chExt cx="5117935" cy="5599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234330" y="0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58171"/>
            <a:ext cx="318699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Whats Next?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6499" y="1133694"/>
            <a:ext cx="61084" cy="42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9"/>
              </a:lnSpc>
            </a:pPr>
            <a:r>
              <a:rPr lang="en-US" sz="1999" b="1" i="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3817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80187" y="2676382"/>
            <a:ext cx="215606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Freelance?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491" y="2676382"/>
            <a:ext cx="171264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Startup?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0234" y="2676382"/>
            <a:ext cx="94356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Job?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8209" y="4222794"/>
            <a:ext cx="5205460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 After completing this project, I</a:t>
            </a:r>
          </a:p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 can now work as a freelancer by</a:t>
            </a:r>
          </a:p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 offering AI-powered complaint</a:t>
            </a:r>
          </a:p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 letter writing services.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 People who struggle to write </a:t>
            </a:r>
          </a:p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 formal letters can get professional</a:t>
            </a:r>
          </a:p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 help easily.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 This project opened a new way for</a:t>
            </a:r>
          </a:p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 me to earn through online</a:t>
            </a:r>
          </a:p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 platforms like Fiverr or Upwork.</a:t>
            </a:r>
            <a:endParaRPr lang="en-US" sz="2800" b="1" dirty="0">
              <a:solidFill>
                <a:schemeClr val="bg1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86600" y="4234520"/>
            <a:ext cx="4987661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This project can be turned into a startup idea by launching a platform that helps people write formal complaints using AI.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It can support multiple languages and formats for schools, companies, and government services.</a:t>
            </a:r>
            <a:endParaRPr lang="en-US" sz="2800" b="1" dirty="0">
              <a:solidFill>
                <a:schemeClr val="bg1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30200" y="4224804"/>
            <a:ext cx="4967754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800" b="1" dirty="0">
                <a:solidFill>
                  <a:schemeClr val="bg1"/>
                </a:solidFill>
              </a:rPr>
              <a:t>This project strengthened my technical and communication skills, which are valuable for tech jobs.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It shows that I can build real-world AI solutions from scratch.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Such experience can help me get a job in AI development, software engineering, or automation.</a:t>
            </a:r>
            <a:endParaRPr lang="en-US" sz="2800" b="1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9118" y="1209894"/>
            <a:ext cx="4784550" cy="35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i="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Fillonlyinthesectionyouwill choose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917168" y="7277101"/>
            <a:ext cx="9370832" cy="685800"/>
            <a:chOff x="1768" y="98118"/>
            <a:chExt cx="9370822" cy="685800"/>
          </a:xfrm>
        </p:grpSpPr>
        <p:sp>
          <p:nvSpPr>
            <p:cNvPr id="4" name="Freeform 4"/>
            <p:cNvSpPr/>
            <p:nvPr/>
          </p:nvSpPr>
          <p:spPr>
            <a:xfrm>
              <a:off x="1768" y="98118"/>
              <a:ext cx="9370822" cy="685800"/>
            </a:xfrm>
            <a:custGeom>
              <a:avLst/>
              <a:gdLst/>
              <a:ahLst/>
              <a:cxnLst/>
              <a:rect l="l" t="t" r="r" b="b"/>
              <a:pathLst>
                <a:path w="9370822" h="1028700">
                  <a:moveTo>
                    <a:pt x="0" y="0"/>
                  </a:moveTo>
                  <a:lnTo>
                    <a:pt x="9370822" y="0"/>
                  </a:lnTo>
                  <a:lnTo>
                    <a:pt x="9370822" y="1028700"/>
                  </a:lnTo>
                  <a:lnTo>
                    <a:pt x="0" y="1028700"/>
                  </a:lnTo>
                  <a:close/>
                </a:path>
              </a:pathLst>
            </a:custGeom>
            <a:solidFill>
              <a:srgbClr val="37298F"/>
            </a:solidFill>
          </p:spPr>
          <p:txBody>
            <a:bodyPr/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Thank you AKTI Team &amp; Trainer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134384" y="107737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71989"/>
            <a:ext cx="646662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Acknowledgement / 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3864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1" y="2904200"/>
            <a:ext cx="9677399" cy="2656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/>
              <a:t>I would like to thank AKTI Team for providing me this valuable learning opportunity.</a:t>
            </a:r>
            <a:br>
              <a:rPr lang="en-US" sz="2800" b="1" dirty="0"/>
            </a:br>
            <a:r>
              <a:rPr lang="en-US" sz="2800" b="1" dirty="0"/>
              <a:t>Special thanks to my trainer, Muhammad Raees Azam, for his excellent guidance and support throughout the project.</a:t>
            </a:r>
            <a:br>
              <a:rPr lang="en-US" sz="2800" b="1" dirty="0"/>
            </a:br>
            <a:r>
              <a:rPr lang="en-US" sz="2800" b="1" dirty="0"/>
              <a:t>This project has been an important step in my AI learning journey — thank you all!</a:t>
            </a:r>
            <a:endParaRPr lang="en-US" sz="2800" b="1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321440"/>
            <a:ext cx="18779519" cy="10919470"/>
          </a:xfrm>
          <a:custGeom>
            <a:avLst/>
            <a:gdLst/>
            <a:ahLst/>
            <a:cxnLst/>
            <a:rect l="l" t="t" r="r" b="b"/>
            <a:pathLst>
              <a:path w="18779519" h="10919470">
                <a:moveTo>
                  <a:pt x="0" y="0"/>
                </a:moveTo>
                <a:lnTo>
                  <a:pt x="18779518" y="0"/>
                </a:lnTo>
                <a:lnTo>
                  <a:pt x="18779518" y="10919469"/>
                </a:lnTo>
                <a:lnTo>
                  <a:pt x="0" y="1091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87429" y="1873558"/>
            <a:ext cx="6537265" cy="6539827"/>
            <a:chOff x="0" y="0"/>
            <a:chExt cx="8716353" cy="87197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16391" cy="8719820"/>
            </a:xfrm>
            <a:custGeom>
              <a:avLst/>
              <a:gdLst/>
              <a:ahLst/>
              <a:cxnLst/>
              <a:rect l="l" t="t" r="r" b="b"/>
              <a:pathLst>
                <a:path w="8716391" h="8719820">
                  <a:moveTo>
                    <a:pt x="4358132" y="0"/>
                  </a:moveTo>
                  <a:cubicBezTo>
                    <a:pt x="1951228" y="0"/>
                    <a:pt x="0" y="1951990"/>
                    <a:pt x="0" y="4359910"/>
                  </a:cubicBezTo>
                  <a:cubicBezTo>
                    <a:pt x="0" y="6767830"/>
                    <a:pt x="1951228" y="8719820"/>
                    <a:pt x="4358132" y="8719820"/>
                  </a:cubicBezTo>
                  <a:cubicBezTo>
                    <a:pt x="6765036" y="8719820"/>
                    <a:pt x="8716391" y="6767830"/>
                    <a:pt x="8716391" y="4359910"/>
                  </a:cubicBezTo>
                  <a:cubicBezTo>
                    <a:pt x="8716391" y="1951989"/>
                    <a:pt x="6765036" y="0"/>
                    <a:pt x="4358132" y="0"/>
                  </a:cubicBezTo>
                  <a:close/>
                </a:path>
              </a:pathLst>
            </a:custGeom>
            <a:blipFill>
              <a:blip r:embed="rId4"/>
              <a:stretch>
                <a:fillRect l="-25029" r="-2493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2750" y="163678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611718"/>
            <a:ext cx="3879980" cy="307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THANK </a:t>
            </a:r>
            <a:r>
              <a:rPr lang="en-US" sz="9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133464"/>
            <a:ext cx="4457700" cy="50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Regards: Abdul Rehman</a:t>
            </a:r>
          </a:p>
        </p:txBody>
      </p:sp>
      <p:pic>
        <p:nvPicPr>
          <p:cNvPr id="5122" name="Picture 2" descr="9+ Thousand Thank You Presentation ...">
            <a:extLst>
              <a:ext uri="{FF2B5EF4-FFF2-40B4-BE49-F238E27FC236}">
                <a16:creationId xmlns:a16="http://schemas.microsoft.com/office/drawing/2014/main" id="{965186E2-6369-45E0-B6AD-20AF4E92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29" y="1873558"/>
            <a:ext cx="6537294" cy="65398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1109</Words>
  <Application>Microsoft Office PowerPoint</Application>
  <PresentationFormat>Custom</PresentationFormat>
  <Paragraphs>78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Futura</vt:lpstr>
      <vt:lpstr>Futura Ultra-Bold</vt:lpstr>
      <vt:lpstr>Canva Sans Bold Italics</vt:lpstr>
      <vt:lpstr>Canva Sans Bold</vt:lpstr>
      <vt:lpstr>Canva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AKTI (1).pdf</dc:title>
  <dc:creator>DELL</dc:creator>
  <cp:lastModifiedBy>DELL</cp:lastModifiedBy>
  <cp:revision>25</cp:revision>
  <dcterms:created xsi:type="dcterms:W3CDTF">2006-08-16T00:00:00Z</dcterms:created>
  <dcterms:modified xsi:type="dcterms:W3CDTF">2025-08-03T11:36:37Z</dcterms:modified>
  <dc:identifier>DAGudNapR90</dc:identifier>
</cp:coreProperties>
</file>